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5" r:id="rId2"/>
    <p:sldId id="260" r:id="rId3"/>
    <p:sldId id="263" r:id="rId4"/>
    <p:sldId id="256" r:id="rId5"/>
    <p:sldId id="270" r:id="rId6"/>
    <p:sldId id="271" r:id="rId7"/>
    <p:sldId id="262" r:id="rId8"/>
    <p:sldId id="267" r:id="rId9"/>
    <p:sldId id="274" r:id="rId10"/>
    <p:sldId id="276" r:id="rId11"/>
    <p:sldId id="277" r:id="rId12"/>
    <p:sldId id="275" r:id="rId13"/>
    <p:sldId id="272" r:id="rId14"/>
    <p:sldId id="282" r:id="rId15"/>
    <p:sldId id="278" r:id="rId16"/>
    <p:sldId id="280" r:id="rId17"/>
    <p:sldId id="279" r:id="rId18"/>
    <p:sldId id="266" r:id="rId19"/>
    <p:sldId id="259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a Kasse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8" autoAdjust="0"/>
  </p:normalViewPr>
  <p:slideViewPr>
    <p:cSldViewPr snapToGrid="0" snapToObjects="1">
      <p:cViewPr>
        <p:scale>
          <a:sx n="72" d="100"/>
          <a:sy n="72" d="100"/>
        </p:scale>
        <p:origin x="-104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06D4C-383E-9349-8101-9FDC0BCE38D6}" type="doc">
      <dgm:prSet loTypeId="urn:microsoft.com/office/officeart/2005/8/layout/default#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DB0392-4996-CB42-A3DD-0155C91657E7}">
      <dgm:prSet phldrT="[Text]" custT="1"/>
      <dgm:spPr/>
      <dgm:t>
        <a:bodyPr/>
        <a:lstStyle/>
        <a:p>
          <a:r>
            <a:rPr lang="en-US" sz="2900" b="1" dirty="0" smtClean="0"/>
            <a:t>Scenario 1</a:t>
          </a:r>
          <a:r>
            <a:rPr lang="en-US" sz="2900" dirty="0" smtClean="0"/>
            <a:t>: </a:t>
          </a:r>
          <a:br>
            <a:rPr lang="en-US" sz="2900" dirty="0" smtClean="0"/>
          </a:br>
          <a:r>
            <a:rPr lang="en-US" sz="2900" dirty="0" smtClean="0"/>
            <a:t>Student Tour ($50 price limit, any location)</a:t>
          </a:r>
          <a:endParaRPr lang="en-US" sz="2900" dirty="0"/>
        </a:p>
      </dgm:t>
    </dgm:pt>
    <dgm:pt modelId="{8D2B5BA6-7AF9-9E4F-B0EB-006E0A12C4AC}" type="parTrans" cxnId="{C88D300A-C17F-FA4C-9360-7BA96E5A25C0}">
      <dgm:prSet/>
      <dgm:spPr/>
      <dgm:t>
        <a:bodyPr/>
        <a:lstStyle/>
        <a:p>
          <a:endParaRPr lang="en-US" sz="2900"/>
        </a:p>
      </dgm:t>
    </dgm:pt>
    <dgm:pt modelId="{0232FD1A-3466-9A45-BC3B-8FE5850A4BA3}" type="sibTrans" cxnId="{C88D300A-C17F-FA4C-9360-7BA96E5A25C0}">
      <dgm:prSet/>
      <dgm:spPr/>
      <dgm:t>
        <a:bodyPr/>
        <a:lstStyle/>
        <a:p>
          <a:endParaRPr lang="en-US" sz="2900"/>
        </a:p>
      </dgm:t>
    </dgm:pt>
    <dgm:pt modelId="{E3F9AF33-AD46-484B-AD32-E7870FE649CB}">
      <dgm:prSet phldrT="[Text]" custT="1"/>
      <dgm:spPr/>
      <dgm:t>
        <a:bodyPr/>
        <a:lstStyle/>
        <a:p>
          <a:r>
            <a:rPr lang="en-US" sz="2900" b="1" dirty="0" smtClean="0"/>
            <a:t>Scenario 2</a:t>
          </a:r>
          <a:r>
            <a:rPr lang="en-US" sz="2900" dirty="0" smtClean="0"/>
            <a:t>: </a:t>
          </a:r>
          <a:br>
            <a:rPr lang="en-US" sz="2900" dirty="0" smtClean="0"/>
          </a:br>
          <a:r>
            <a:rPr lang="en-US" sz="2900" dirty="0" smtClean="0"/>
            <a:t>Employed Tour (no price limit, any location)</a:t>
          </a:r>
          <a:endParaRPr lang="en-US" sz="2900" dirty="0"/>
        </a:p>
      </dgm:t>
    </dgm:pt>
    <dgm:pt modelId="{9D7D0FB1-DDD0-0D4D-97AA-F2C188D187ED}" type="parTrans" cxnId="{6CDB9A01-7068-D041-9863-CB8EC2BC8CC9}">
      <dgm:prSet/>
      <dgm:spPr/>
      <dgm:t>
        <a:bodyPr/>
        <a:lstStyle/>
        <a:p>
          <a:endParaRPr lang="en-US" sz="2900"/>
        </a:p>
      </dgm:t>
    </dgm:pt>
    <dgm:pt modelId="{74D9093F-72C9-1244-BB2E-2B036CA1F29E}" type="sibTrans" cxnId="{6CDB9A01-7068-D041-9863-CB8EC2BC8CC9}">
      <dgm:prSet/>
      <dgm:spPr/>
      <dgm:t>
        <a:bodyPr/>
        <a:lstStyle/>
        <a:p>
          <a:endParaRPr lang="en-US" sz="2900"/>
        </a:p>
      </dgm:t>
    </dgm:pt>
    <dgm:pt modelId="{6E9C564F-83A6-5D42-A882-E1BB02097C32}">
      <dgm:prSet phldrT="[Text]" custT="1"/>
      <dgm:spPr/>
      <dgm:t>
        <a:bodyPr/>
        <a:lstStyle/>
        <a:p>
          <a:r>
            <a:rPr lang="en-US" sz="2900" b="1" dirty="0" smtClean="0"/>
            <a:t>Scenario 3</a:t>
          </a:r>
          <a:r>
            <a:rPr lang="en-US" sz="2900" dirty="0" smtClean="0"/>
            <a:t>: Borough Tour ($50 price limit, 1/borough)</a:t>
          </a:r>
          <a:endParaRPr lang="en-US" sz="2900" dirty="0"/>
        </a:p>
      </dgm:t>
    </dgm:pt>
    <dgm:pt modelId="{A0638DF4-C756-7943-ABF8-3F4C8F9B6ED9}" type="parTrans" cxnId="{670CAA7B-B3E7-2544-8CDB-ACB8D0EE4FC8}">
      <dgm:prSet/>
      <dgm:spPr/>
      <dgm:t>
        <a:bodyPr/>
        <a:lstStyle/>
        <a:p>
          <a:endParaRPr lang="en-US" sz="2900"/>
        </a:p>
      </dgm:t>
    </dgm:pt>
    <dgm:pt modelId="{BD3FA127-2EFE-E845-BB8F-A2EF0AC2BC60}" type="sibTrans" cxnId="{670CAA7B-B3E7-2544-8CDB-ACB8D0EE4FC8}">
      <dgm:prSet/>
      <dgm:spPr/>
      <dgm:t>
        <a:bodyPr/>
        <a:lstStyle/>
        <a:p>
          <a:endParaRPr lang="en-US" sz="2900"/>
        </a:p>
      </dgm:t>
    </dgm:pt>
    <dgm:pt modelId="{213D12AB-B340-FB4B-844C-A658E7486A70}" type="pres">
      <dgm:prSet presAssocID="{1B806D4C-383E-9349-8101-9FDC0BCE38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51751B-8BB7-644A-9483-1FD10DBEF1CC}" type="pres">
      <dgm:prSet presAssocID="{49DB0392-4996-CB42-A3DD-0155C91657E7}" presName="node" presStyleLbl="node1" presStyleIdx="0" presStyleCnt="3" custScaleX="723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C59CA-4BAE-424F-A68D-DB7E16370FC5}" type="pres">
      <dgm:prSet presAssocID="{0232FD1A-3466-9A45-BC3B-8FE5850A4BA3}" presName="sibTrans" presStyleCnt="0"/>
      <dgm:spPr/>
    </dgm:pt>
    <dgm:pt modelId="{C564BA50-1DB9-5E47-AABA-28EE4ABE751F}" type="pres">
      <dgm:prSet presAssocID="{E3F9AF33-AD46-484B-AD32-E7870FE649CB}" presName="node" presStyleLbl="node1" presStyleIdx="1" presStyleCnt="3" custScaleX="75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B281B-149E-DD46-86F9-3842A84899A0}" type="pres">
      <dgm:prSet presAssocID="{74D9093F-72C9-1244-BB2E-2B036CA1F29E}" presName="sibTrans" presStyleCnt="0"/>
      <dgm:spPr/>
    </dgm:pt>
    <dgm:pt modelId="{A7AB60CD-4A91-E345-A02C-6FC30A344831}" type="pres">
      <dgm:prSet presAssocID="{6E9C564F-83A6-5D42-A882-E1BB02097C32}" presName="node" presStyleLbl="node1" presStyleIdx="2" presStyleCnt="3" custScaleX="716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F13960-8FC2-6449-A6E6-109F7F84EFCB}" type="presOf" srcId="{6E9C564F-83A6-5D42-A882-E1BB02097C32}" destId="{A7AB60CD-4A91-E345-A02C-6FC30A344831}" srcOrd="0" destOrd="0" presId="urn:microsoft.com/office/officeart/2005/8/layout/default#4"/>
    <dgm:cxn modelId="{6E79DDB2-000B-E940-9B3F-42F574AB930F}" type="presOf" srcId="{49DB0392-4996-CB42-A3DD-0155C91657E7}" destId="{8251751B-8BB7-644A-9483-1FD10DBEF1CC}" srcOrd="0" destOrd="0" presId="urn:microsoft.com/office/officeart/2005/8/layout/default#4"/>
    <dgm:cxn modelId="{278B8F98-708A-1C42-A2DD-EB977873A8CF}" type="presOf" srcId="{1B806D4C-383E-9349-8101-9FDC0BCE38D6}" destId="{213D12AB-B340-FB4B-844C-A658E7486A70}" srcOrd="0" destOrd="0" presId="urn:microsoft.com/office/officeart/2005/8/layout/default#4"/>
    <dgm:cxn modelId="{670CAA7B-B3E7-2544-8CDB-ACB8D0EE4FC8}" srcId="{1B806D4C-383E-9349-8101-9FDC0BCE38D6}" destId="{6E9C564F-83A6-5D42-A882-E1BB02097C32}" srcOrd="2" destOrd="0" parTransId="{A0638DF4-C756-7943-ABF8-3F4C8F9B6ED9}" sibTransId="{BD3FA127-2EFE-E845-BB8F-A2EF0AC2BC60}"/>
    <dgm:cxn modelId="{C88D300A-C17F-FA4C-9360-7BA96E5A25C0}" srcId="{1B806D4C-383E-9349-8101-9FDC0BCE38D6}" destId="{49DB0392-4996-CB42-A3DD-0155C91657E7}" srcOrd="0" destOrd="0" parTransId="{8D2B5BA6-7AF9-9E4F-B0EB-006E0A12C4AC}" sibTransId="{0232FD1A-3466-9A45-BC3B-8FE5850A4BA3}"/>
    <dgm:cxn modelId="{6CDB9A01-7068-D041-9863-CB8EC2BC8CC9}" srcId="{1B806D4C-383E-9349-8101-9FDC0BCE38D6}" destId="{E3F9AF33-AD46-484B-AD32-E7870FE649CB}" srcOrd="1" destOrd="0" parTransId="{9D7D0FB1-DDD0-0D4D-97AA-F2C188D187ED}" sibTransId="{74D9093F-72C9-1244-BB2E-2B036CA1F29E}"/>
    <dgm:cxn modelId="{BC556F91-5FCA-9C44-9381-753D19F983B2}" type="presOf" srcId="{E3F9AF33-AD46-484B-AD32-E7870FE649CB}" destId="{C564BA50-1DB9-5E47-AABA-28EE4ABE751F}" srcOrd="0" destOrd="0" presId="urn:microsoft.com/office/officeart/2005/8/layout/default#4"/>
    <dgm:cxn modelId="{EE67503A-A1A5-6540-97C3-AE3938A67B6F}" type="presParOf" srcId="{213D12AB-B340-FB4B-844C-A658E7486A70}" destId="{8251751B-8BB7-644A-9483-1FD10DBEF1CC}" srcOrd="0" destOrd="0" presId="urn:microsoft.com/office/officeart/2005/8/layout/default#4"/>
    <dgm:cxn modelId="{3E41636B-234E-904D-996A-949FF6B0BEFD}" type="presParOf" srcId="{213D12AB-B340-FB4B-844C-A658E7486A70}" destId="{028C59CA-4BAE-424F-A68D-DB7E16370FC5}" srcOrd="1" destOrd="0" presId="urn:microsoft.com/office/officeart/2005/8/layout/default#4"/>
    <dgm:cxn modelId="{1A2E044D-F755-4644-BA21-ABCD25B4EB6F}" type="presParOf" srcId="{213D12AB-B340-FB4B-844C-A658E7486A70}" destId="{C564BA50-1DB9-5E47-AABA-28EE4ABE751F}" srcOrd="2" destOrd="0" presId="urn:microsoft.com/office/officeart/2005/8/layout/default#4"/>
    <dgm:cxn modelId="{8F5C57AA-87E5-344A-8582-17AD3E3EDF4A}" type="presParOf" srcId="{213D12AB-B340-FB4B-844C-A658E7486A70}" destId="{C0FB281B-149E-DD46-86F9-3842A84899A0}" srcOrd="3" destOrd="0" presId="urn:microsoft.com/office/officeart/2005/8/layout/default#4"/>
    <dgm:cxn modelId="{CFB59151-39B3-5D4A-9260-2D0ABF452C1B}" type="presParOf" srcId="{213D12AB-B340-FB4B-844C-A658E7486A70}" destId="{A7AB60CD-4A91-E345-A02C-6FC30A344831}" srcOrd="4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1751B-8BB7-644A-9483-1FD10DBEF1CC}">
      <dsp:nvSpPr>
        <dsp:cNvPr id="0" name=""/>
        <dsp:cNvSpPr/>
      </dsp:nvSpPr>
      <dsp:spPr>
        <a:xfrm>
          <a:off x="2616" y="919844"/>
          <a:ext cx="2682853" cy="22243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Scenario 1</a:t>
          </a:r>
          <a:r>
            <a:rPr lang="en-US" sz="2900" kern="1200" dirty="0" smtClean="0"/>
            <a:t>: </a:t>
          </a:r>
          <a:br>
            <a:rPr lang="en-US" sz="2900" kern="1200" dirty="0" smtClean="0"/>
          </a:br>
          <a:r>
            <a:rPr lang="en-US" sz="2900" kern="1200" dirty="0" smtClean="0"/>
            <a:t>Student Tour ($50 price limit, any location)</a:t>
          </a:r>
          <a:endParaRPr lang="en-US" sz="2900" kern="1200" dirty="0"/>
        </a:p>
      </dsp:txBody>
      <dsp:txXfrm>
        <a:off x="2616" y="919844"/>
        <a:ext cx="2682853" cy="2224311"/>
      </dsp:txXfrm>
    </dsp:sp>
    <dsp:sp modelId="{C564BA50-1DB9-5E47-AABA-28EE4ABE751F}">
      <dsp:nvSpPr>
        <dsp:cNvPr id="0" name=""/>
        <dsp:cNvSpPr/>
      </dsp:nvSpPr>
      <dsp:spPr>
        <a:xfrm>
          <a:off x="3056188" y="919844"/>
          <a:ext cx="2795292" cy="22243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Scenario 2</a:t>
          </a:r>
          <a:r>
            <a:rPr lang="en-US" sz="2900" kern="1200" dirty="0" smtClean="0"/>
            <a:t>: </a:t>
          </a:r>
          <a:br>
            <a:rPr lang="en-US" sz="2900" kern="1200" dirty="0" smtClean="0"/>
          </a:br>
          <a:r>
            <a:rPr lang="en-US" sz="2900" kern="1200" dirty="0" smtClean="0"/>
            <a:t>Employed Tour (no price limit, any location)</a:t>
          </a:r>
          <a:endParaRPr lang="en-US" sz="2900" kern="1200" dirty="0"/>
        </a:p>
      </dsp:txBody>
      <dsp:txXfrm>
        <a:off x="3056188" y="919844"/>
        <a:ext cx="2795292" cy="2224311"/>
      </dsp:txXfrm>
    </dsp:sp>
    <dsp:sp modelId="{A7AB60CD-4A91-E345-A02C-6FC30A344831}">
      <dsp:nvSpPr>
        <dsp:cNvPr id="0" name=""/>
        <dsp:cNvSpPr/>
      </dsp:nvSpPr>
      <dsp:spPr>
        <a:xfrm>
          <a:off x="6222199" y="919844"/>
          <a:ext cx="2655086" cy="22243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Scenario 3</a:t>
          </a:r>
          <a:r>
            <a:rPr lang="en-US" sz="2900" kern="1200" dirty="0" smtClean="0"/>
            <a:t>: Borough Tour ($50 price limit, 1/borough)</a:t>
          </a:r>
          <a:endParaRPr lang="en-US" sz="2900" kern="1200" dirty="0"/>
        </a:p>
      </dsp:txBody>
      <dsp:txXfrm>
        <a:off x="6222199" y="919844"/>
        <a:ext cx="2655086" cy="2224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C5323-3FEB-4D4C-B520-D9E508D87FC2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A364A-D5DD-4829-8A3A-D44A7216E9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38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Julie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Julie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Julie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Rachel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Rachel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Rachel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Gowri</a:t>
            </a:r>
            <a:r>
              <a:rPr lang="en-US" baseline="0" dirty="0" smtClean="0"/>
              <a:t> &amp; Taylor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Diana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Diana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Diana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Diana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Julie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A364A-D5DD-4829-8A3A-D44A7216E9C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69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9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16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43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02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29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96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19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0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2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760B5-43A0-EC45-887E-DCBE05C58B8D}" type="datetimeFigureOut">
              <a:rPr lang="en-US" smtClean="0"/>
              <a:pPr/>
              <a:t>12/11/11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FA986-7433-3245-B1E8-10F0DE1B6C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7" Type="http://schemas.openxmlformats.org/officeDocument/2006/relationships/diagramColors" Target="../diagrams/colors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6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141" y="568598"/>
            <a:ext cx="8383718" cy="572464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600" b="1" dirty="0" smtClean="0"/>
              <a:t>That’s Amore!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dirty="0" smtClean="0"/>
              <a:t>Taylor Gandossy</a:t>
            </a:r>
          </a:p>
          <a:p>
            <a:pPr algn="ctr"/>
            <a:r>
              <a:rPr lang="en-US" sz="4000" dirty="0" smtClean="0"/>
              <a:t>Gowri Jaisinghani</a:t>
            </a:r>
          </a:p>
          <a:p>
            <a:pPr algn="ctr"/>
            <a:r>
              <a:rPr lang="en-US" sz="4000" dirty="0" smtClean="0"/>
              <a:t>Diana Kassen</a:t>
            </a:r>
          </a:p>
          <a:p>
            <a:pPr algn="ctr"/>
            <a:r>
              <a:rPr lang="en-US" sz="4000" dirty="0" smtClean="0"/>
              <a:t>Julie Russell</a:t>
            </a:r>
          </a:p>
          <a:p>
            <a:pPr algn="ctr"/>
            <a:r>
              <a:rPr lang="en-US" sz="4000" dirty="0" smtClean="0"/>
              <a:t>Rachel Zisser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December 12, 2011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4476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FORMULAS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01" y="1355531"/>
            <a:ext cx="6454986" cy="44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96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CONSTRAINTS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268" y="1359578"/>
            <a:ext cx="5179466" cy="523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21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583"/>
            <a:ext cx="8229600" cy="866321"/>
          </a:xfrm>
        </p:spPr>
        <p:txBody>
          <a:bodyPr/>
          <a:lstStyle/>
          <a:p>
            <a:r>
              <a:rPr lang="en-US" dirty="0" smtClean="0"/>
              <a:t>The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236610"/>
              </p:ext>
            </p:extLst>
          </p:nvPr>
        </p:nvGraphicFramePr>
        <p:xfrm>
          <a:off x="469696" y="3829878"/>
          <a:ext cx="410230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152"/>
                <a:gridCol w="2051152"/>
              </a:tblGrid>
              <a:tr h="3036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Pizzeria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Gruppo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Manhattan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Lucali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Roberta’s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Zero Otto Nove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Bronx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Vesta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Queens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531203"/>
              </p:ext>
            </p:extLst>
          </p:nvPr>
        </p:nvGraphicFramePr>
        <p:xfrm>
          <a:off x="5088834" y="3829878"/>
          <a:ext cx="389614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8070"/>
                <a:gridCol w="1948070"/>
              </a:tblGrid>
              <a:tr h="3411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Pizzeria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</a:tr>
              <a:tr h="341176">
                <a:tc>
                  <a:txBody>
                    <a:bodyPr/>
                    <a:lstStyle/>
                    <a:p>
                      <a:r>
                        <a:rPr lang="en-US" dirty="0" smtClean="0"/>
                        <a:t>Artichoke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Manhattan</a:t>
                      </a:r>
                      <a:endParaRPr lang="en-US" dirty="0"/>
                    </a:p>
                  </a:txBody>
                  <a:tcPr/>
                </a:tc>
              </a:tr>
              <a:tr h="341176">
                <a:tc>
                  <a:txBody>
                    <a:bodyPr/>
                    <a:lstStyle/>
                    <a:p>
                      <a:r>
                        <a:rPr lang="en-US" dirty="0" smtClean="0"/>
                        <a:t>Joe’s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  <a:tr h="341176">
                <a:tc>
                  <a:txBody>
                    <a:bodyPr/>
                    <a:lstStyle/>
                    <a:p>
                      <a:r>
                        <a:rPr lang="en-US" dirty="0" smtClean="0"/>
                        <a:t>Denino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Staten Island</a:t>
                      </a:r>
                      <a:endParaRPr lang="en-US" dirty="0"/>
                    </a:p>
                  </a:txBody>
                  <a:tcPr/>
                </a:tc>
              </a:tr>
              <a:tr h="341176">
                <a:tc>
                  <a:txBody>
                    <a:bodyPr/>
                    <a:lstStyle/>
                    <a:p>
                      <a:r>
                        <a:rPr lang="en-US" dirty="0" smtClean="0"/>
                        <a:t>Rizzo’s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Queens</a:t>
                      </a:r>
                    </a:p>
                  </a:txBody>
                  <a:tcPr/>
                </a:tc>
              </a:tr>
              <a:tr h="341176">
                <a:tc>
                  <a:txBody>
                    <a:bodyPr/>
                    <a:lstStyle/>
                    <a:p>
                      <a:r>
                        <a:rPr lang="en-US" dirty="0" smtClean="0"/>
                        <a:t>Zero Otto Nove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Bronx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0" y="3429768"/>
            <a:ext cx="444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“Borough” Scenario:</a:t>
            </a:r>
            <a:endParaRPr lang="en-US" sz="20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4438"/>
            <a:ext cx="1244787" cy="833562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336235"/>
              </p:ext>
            </p:extLst>
          </p:nvPr>
        </p:nvGraphicFramePr>
        <p:xfrm>
          <a:off x="2660752" y="1217583"/>
          <a:ext cx="4102304" cy="221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152"/>
                <a:gridCol w="2051152"/>
              </a:tblGrid>
              <a:tr h="3833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Pizzeria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Gruppo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Manhattan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Denino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Staten Island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Di Fara’s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Lucali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  <a:tr h="303631">
                <a:tc>
                  <a:txBody>
                    <a:bodyPr/>
                    <a:lstStyle/>
                    <a:p>
                      <a:r>
                        <a:rPr lang="en-US" dirty="0" smtClean="0"/>
                        <a:t>Joe’s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5233" y="3429768"/>
            <a:ext cx="444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“Employed” Scenario:</a:t>
            </a:r>
            <a:endParaRPr lang="en-US" sz="20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317841" y="817473"/>
            <a:ext cx="444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“Student” Scenario:</a:t>
            </a: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365978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141" y="3028891"/>
            <a:ext cx="8383718" cy="80021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600" b="1" dirty="0" smtClean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249075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Objective: We want </a:t>
            </a:r>
            <a:r>
              <a:rPr lang="en-US" dirty="0"/>
              <a:t>to </a:t>
            </a:r>
            <a:r>
              <a:rPr lang="en-US" dirty="0" smtClean="0"/>
              <a:t>visit all five optimal pizzerias in a row, while minimizing the time spent traveling</a:t>
            </a:r>
          </a:p>
          <a:p>
            <a:r>
              <a:rPr lang="en-US" dirty="0"/>
              <a:t>S</a:t>
            </a:r>
            <a:r>
              <a:rPr lang="en-US" dirty="0" smtClean="0"/>
              <a:t>ubject to:</a:t>
            </a:r>
          </a:p>
          <a:p>
            <a:pPr lvl="1"/>
            <a:r>
              <a:rPr lang="en-US" dirty="0" smtClean="0"/>
              <a:t>We can only travel by subway</a:t>
            </a:r>
          </a:p>
          <a:p>
            <a:pPr lvl="1"/>
            <a:r>
              <a:rPr lang="en-US" dirty="0" smtClean="0"/>
              <a:t>We have to visit every pizzeria</a:t>
            </a:r>
          </a:p>
          <a:p>
            <a:pPr lvl="1"/>
            <a:r>
              <a:rPr lang="en-US" dirty="0" smtClean="0"/>
              <a:t>We must start and end at NYU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13459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t="21377" r="24399" b="12138"/>
          <a:stretch>
            <a:fillRect/>
          </a:stretch>
        </p:blipFill>
        <p:spPr bwMode="auto">
          <a:xfrm>
            <a:off x="0" y="1210376"/>
            <a:ext cx="9144000" cy="454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673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TRANSPORTATION MODEL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FORMULAS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22504" r="24015" b="6476"/>
          <a:stretch>
            <a:fillRect/>
          </a:stretch>
        </p:blipFill>
        <p:spPr bwMode="auto">
          <a:xfrm>
            <a:off x="-1" y="1417638"/>
            <a:ext cx="9144001" cy="4826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CONSTRAINTS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55246" t="56093" r="10588" b="10507"/>
          <a:stretch>
            <a:fillRect/>
          </a:stretch>
        </p:blipFill>
        <p:spPr bwMode="auto">
          <a:xfrm>
            <a:off x="1298713" y="2040835"/>
            <a:ext cx="6891131" cy="380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Optimal “Student” Route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8851" y="1446616"/>
            <a:ext cx="5466298" cy="5065627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25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Benefits/Limitations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Benefits: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can apply to various scenarios (add’l applications)</a:t>
            </a:r>
          </a:p>
          <a:p>
            <a:pPr lvl="1"/>
            <a:r>
              <a:rPr lang="en-US" dirty="0" smtClean="0"/>
              <a:t>helpful tool for tourists</a:t>
            </a:r>
          </a:p>
          <a:p>
            <a:pPr lvl="1"/>
            <a:r>
              <a:rPr lang="en-US" dirty="0" smtClean="0"/>
              <a:t>highly flexible; weights can be changed easily</a:t>
            </a:r>
          </a:p>
          <a:p>
            <a:r>
              <a:rPr lang="en-US" b="1" dirty="0" smtClean="0"/>
              <a:t>Limitations: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Zagat’s data is limited and subjective; surveys are skewed toward an older, affluent demographic</a:t>
            </a:r>
          </a:p>
          <a:p>
            <a:pPr lvl="1"/>
            <a:r>
              <a:rPr lang="en-US" dirty="0" smtClean="0"/>
              <a:t>Model only works during pizzerias’ hours of operation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569990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141" y="1228398"/>
            <a:ext cx="8383718" cy="449353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600" b="1" dirty="0" smtClean="0"/>
              <a:t>Agenda</a:t>
            </a:r>
          </a:p>
          <a:p>
            <a:pPr algn="ctr"/>
            <a:endParaRPr lang="en-US" sz="4000" b="1" dirty="0"/>
          </a:p>
          <a:p>
            <a:pPr marL="514350" indent="-514350">
              <a:buAutoNum type="arabicPeriod"/>
            </a:pPr>
            <a:r>
              <a:rPr lang="en-US" sz="4000" dirty="0" smtClean="0"/>
              <a:t>Managerial Problem</a:t>
            </a:r>
            <a:endParaRPr lang="en-US" sz="4000" dirty="0"/>
          </a:p>
          <a:p>
            <a:pPr marL="514350" indent="-514350">
              <a:buAutoNum type="arabicPeriod"/>
            </a:pPr>
            <a:r>
              <a:rPr lang="en-US" sz="4000" dirty="0" smtClean="0"/>
              <a:t>Part 1: Top 5 Pizza Places in NYC</a:t>
            </a:r>
            <a:endParaRPr lang="en-US" sz="4000" dirty="0"/>
          </a:p>
          <a:p>
            <a:pPr marL="514350" indent="-514350">
              <a:buAutoNum type="arabicPeriod"/>
            </a:pPr>
            <a:r>
              <a:rPr lang="en-US" sz="4000" dirty="0" smtClean="0"/>
              <a:t>Part 2: Optimized Route</a:t>
            </a:r>
            <a:endParaRPr lang="en-US" sz="4000" dirty="0"/>
          </a:p>
          <a:p>
            <a:pPr marL="514350" indent="-514350">
              <a:buAutoNum type="arabicPeriod"/>
            </a:pPr>
            <a:r>
              <a:rPr lang="en-US" sz="4000" dirty="0" smtClean="0"/>
              <a:t>Benefits/Limitations</a:t>
            </a:r>
            <a:endParaRPr lang="en-US" sz="4000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75918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141" y="3075057"/>
            <a:ext cx="8383718" cy="80021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600" b="1" dirty="0" smtClean="0"/>
              <a:t>Questions?</a:t>
            </a:r>
            <a:endParaRPr lang="en-US" sz="4600" b="1" dirty="0"/>
          </a:p>
        </p:txBody>
      </p:sp>
    </p:spTree>
    <p:extLst>
      <p:ext uri="{BB962C8B-B14F-4D97-AF65-F5344CB8AC3E}">
        <p14:creationId xmlns:p14="http://schemas.microsoft.com/office/powerpoint/2010/main" val="244476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Managerial problem definition</a:t>
            </a:r>
            <a:r>
              <a:rPr lang="en-US" dirty="0" smtClean="0"/>
              <a:t>:</a:t>
            </a:r>
            <a:endParaRPr lang="en-US" i="1" dirty="0" smtClean="0"/>
          </a:p>
          <a:p>
            <a:pPr lvl="1"/>
            <a:r>
              <a:rPr lang="en-US" dirty="0" smtClean="0"/>
              <a:t>We really like pizza and we want to explore the best pizza places in NYC</a:t>
            </a:r>
          </a:p>
          <a:p>
            <a:pPr lvl="1"/>
            <a:r>
              <a:rPr lang="en-US" dirty="0" smtClean="0"/>
              <a:t>We need to figure the top 5 pizza places across all NYC boroughs</a:t>
            </a:r>
          </a:p>
          <a:p>
            <a:pPr lvl="1"/>
            <a:r>
              <a:rPr lang="en-US" dirty="0" smtClean="0"/>
              <a:t>We need to figure out how to optimize our route between those 5 places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532250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267" y="1417638"/>
            <a:ext cx="2265466" cy="22459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Pizzerias</a:t>
            </a:r>
            <a:endParaRPr lang="en-US" dirty="0"/>
          </a:p>
        </p:txBody>
      </p:sp>
      <p:sp>
        <p:nvSpPr>
          <p:cNvPr id="6" name="Line Callout 1 (Border and Accent Bar) 5"/>
          <p:cNvSpPr/>
          <p:nvPr/>
        </p:nvSpPr>
        <p:spPr>
          <a:xfrm>
            <a:off x="6640590" y="1570063"/>
            <a:ext cx="2046210" cy="759008"/>
          </a:xfrm>
          <a:prstGeom prst="accentBorderCallout1">
            <a:avLst>
              <a:gd name="adj1" fmla="val 38393"/>
              <a:gd name="adj2" fmla="val -5747"/>
              <a:gd name="adj3" fmla="val 25511"/>
              <a:gd name="adj4" fmla="val -6591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Zero Otto Nove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Mario’s</a:t>
            </a:r>
          </a:p>
        </p:txBody>
      </p:sp>
      <p:sp>
        <p:nvSpPr>
          <p:cNvPr id="12" name="Line Callout 1 (Border and Accent Bar) 11"/>
          <p:cNvSpPr/>
          <p:nvPr/>
        </p:nvSpPr>
        <p:spPr>
          <a:xfrm>
            <a:off x="6619972" y="3722215"/>
            <a:ext cx="2066828" cy="1393722"/>
          </a:xfrm>
          <a:prstGeom prst="accentBorderCallout1">
            <a:avLst>
              <a:gd name="adj1" fmla="val 18750"/>
              <a:gd name="adj2" fmla="val -4919"/>
              <a:gd name="adj3" fmla="val -62151"/>
              <a:gd name="adj4" fmla="val -591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Nick’s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Grimaldi’s*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Sac’s Place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Vesta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Rizzo’s</a:t>
            </a:r>
          </a:p>
        </p:txBody>
      </p:sp>
      <p:sp>
        <p:nvSpPr>
          <p:cNvPr id="17" name="Line Callout 1 (Border and Accent Bar) 16"/>
          <p:cNvSpPr/>
          <p:nvPr/>
        </p:nvSpPr>
        <p:spPr>
          <a:xfrm>
            <a:off x="3404496" y="4075108"/>
            <a:ext cx="2751798" cy="2363916"/>
          </a:xfrm>
          <a:prstGeom prst="accentBorderCallout1">
            <a:avLst>
              <a:gd name="adj1" fmla="val 18865"/>
              <a:gd name="adj2" fmla="val 103648"/>
              <a:gd name="adj3" fmla="val -33632"/>
              <a:gd name="adj4" fmla="val 514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Grimaldi’s*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 Fara’s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Totonno’s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Lucali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Amorina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Franny’s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Joe’s*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Roberta’s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L&amp;B Spumoni Gardens</a:t>
            </a:r>
            <a:endParaRPr lang="en-US" sz="1600" dirty="0"/>
          </a:p>
        </p:txBody>
      </p:sp>
      <p:sp>
        <p:nvSpPr>
          <p:cNvPr id="21" name="Line Callout 1 (Border and Accent Bar) 20"/>
          <p:cNvSpPr/>
          <p:nvPr/>
        </p:nvSpPr>
        <p:spPr>
          <a:xfrm>
            <a:off x="661492" y="4498491"/>
            <a:ext cx="2063848" cy="1034533"/>
          </a:xfrm>
          <a:prstGeom prst="accentBorderCallout1">
            <a:avLst>
              <a:gd name="adj1" fmla="val 56380"/>
              <a:gd name="adj2" fmla="val 103648"/>
              <a:gd name="adj3" fmla="val -95327"/>
              <a:gd name="adj4" fmla="val 1433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Joe and Pat’s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Denino</a:t>
            </a:r>
            <a:endParaRPr lang="en-US" sz="1600" dirty="0"/>
          </a:p>
        </p:txBody>
      </p:sp>
      <p:sp>
        <p:nvSpPr>
          <p:cNvPr id="24" name="Line Callout 1 (Border and Accent Bar) 23"/>
          <p:cNvSpPr/>
          <p:nvPr/>
        </p:nvSpPr>
        <p:spPr>
          <a:xfrm>
            <a:off x="151645" y="662741"/>
            <a:ext cx="2838581" cy="3447576"/>
          </a:xfrm>
          <a:prstGeom prst="accentBorderCallout1">
            <a:avLst>
              <a:gd name="adj1" fmla="val 36868"/>
              <a:gd name="adj2" fmla="val 103121"/>
              <a:gd name="adj3" fmla="val 44735"/>
              <a:gd name="adj4" fmla="val 1554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256749"/>
              </p:ext>
            </p:extLst>
          </p:nvPr>
        </p:nvGraphicFramePr>
        <p:xfrm>
          <a:off x="131164" y="620141"/>
          <a:ext cx="3185108" cy="3749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278"/>
                <a:gridCol w="171783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Motorino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Arturo’s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John’s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Joe’s*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Lombardi’s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Artichoke*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Patsy’s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Keste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Luzzo’s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Posto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Grimaldi’s*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Apizz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Da</a:t>
                      </a:r>
                      <a:r>
                        <a:rPr lang="en-US" sz="1600" b="0" baseline="0" dirty="0" smtClean="0"/>
                        <a:t> Ciro</a:t>
                      </a:r>
                      <a:endParaRPr lang="en-US" sz="1600" b="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Zero Otto Nove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Nick’s*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Gruppo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dirty="0" smtClean="0"/>
                        <a:t>No.</a:t>
                      </a:r>
                      <a:r>
                        <a:rPr lang="en-US" sz="1600" b="0" baseline="0" dirty="0" smtClean="0"/>
                        <a:t> 28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Otto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Rizzo’s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Lazzara’s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Inatesso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Lil’ Frankie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Rubirosa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Eataly</a:t>
                      </a:r>
                      <a:endParaRPr lang="en-US" sz="1600" b="0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Adrienne’s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="0" baseline="0" dirty="0" smtClean="0"/>
                        <a:t>Co.</a:t>
                      </a:r>
                      <a:endParaRPr lang="en-US" sz="1600" b="0" dirty="0" smtClean="0"/>
                    </a:p>
                    <a:p>
                      <a:endParaRPr lang="en-US" sz="16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988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Attributes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76" y="1825276"/>
            <a:ext cx="2562438" cy="38436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cxnSp>
        <p:nvCxnSpPr>
          <p:cNvPr id="7" name="Straight Connector 6"/>
          <p:cNvCxnSpPr/>
          <p:nvPr/>
        </p:nvCxnSpPr>
        <p:spPr>
          <a:xfrm flipV="1">
            <a:off x="2924075" y="1404642"/>
            <a:ext cx="1453683" cy="1640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07366" y="3949643"/>
            <a:ext cx="1487101" cy="23710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377758" y="1404642"/>
            <a:ext cx="4260795" cy="49160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61557" y="1705458"/>
            <a:ext cx="3943324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Using Zagat’s 2010 New York City Restaurant guide</a:t>
            </a:r>
          </a:p>
          <a:p>
            <a:pPr marL="285750" indent="-285750">
              <a:buFont typeface="Arial"/>
              <a:buChar char="•"/>
            </a:pPr>
            <a:r>
              <a:rPr lang="en-US" sz="2400" i="1" dirty="0" smtClean="0"/>
              <a:t>Food Rating</a:t>
            </a:r>
            <a:r>
              <a:rPr lang="en-US" sz="24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Out of 30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Weighted 80%</a:t>
            </a:r>
          </a:p>
          <a:p>
            <a:pPr marL="285750" indent="-285750">
              <a:buFont typeface="Arial"/>
              <a:buChar char="•"/>
            </a:pPr>
            <a:r>
              <a:rPr lang="en-US" sz="2400" i="1" dirty="0" smtClean="0"/>
              <a:t>Décor</a:t>
            </a:r>
            <a:r>
              <a:rPr lang="en-US" sz="24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Out of 30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Weighted 5%</a:t>
            </a:r>
          </a:p>
          <a:p>
            <a:pPr marL="285750" indent="-285750">
              <a:buFont typeface="Arial"/>
              <a:buChar char="•"/>
            </a:pPr>
            <a:r>
              <a:rPr lang="en-US" sz="2400" i="1" dirty="0" smtClean="0"/>
              <a:t>Service</a:t>
            </a:r>
            <a:r>
              <a:rPr lang="en-US" sz="24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Out of 30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Weighted 15%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352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0141" y="3028891"/>
            <a:ext cx="8383718" cy="80021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600" b="1" dirty="0" smtClean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238822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Objective: We want </a:t>
            </a:r>
            <a:r>
              <a:rPr lang="en-US" dirty="0"/>
              <a:t>to </a:t>
            </a:r>
            <a:r>
              <a:rPr lang="en-US" dirty="0" smtClean="0"/>
              <a:t>maximize utility, which is a function of food, décor, and service</a:t>
            </a:r>
          </a:p>
          <a:p>
            <a:r>
              <a:rPr lang="en-US" dirty="0"/>
              <a:t>S</a:t>
            </a:r>
            <a:r>
              <a:rPr lang="en-US" dirty="0" smtClean="0"/>
              <a:t>ubject to:</a:t>
            </a:r>
          </a:p>
          <a:p>
            <a:pPr lvl="1"/>
            <a:r>
              <a:rPr lang="en-US" dirty="0" smtClean="0"/>
              <a:t>We want </a:t>
            </a:r>
            <a:r>
              <a:rPr lang="en-US" dirty="0"/>
              <a:t>five </a:t>
            </a:r>
            <a:r>
              <a:rPr lang="en-US" i="1" dirty="0"/>
              <a:t>different</a:t>
            </a:r>
            <a:r>
              <a:rPr lang="en-US" dirty="0"/>
              <a:t> pizzerias </a:t>
            </a:r>
            <a:r>
              <a:rPr lang="en-US" dirty="0" smtClean="0"/>
              <a:t>(i.e. will </a:t>
            </a:r>
            <a:r>
              <a:rPr lang="en-US" dirty="0"/>
              <a:t>only go to a </a:t>
            </a:r>
            <a:r>
              <a:rPr lang="en-US" dirty="0" smtClean="0"/>
              <a:t>“chain” </a:t>
            </a:r>
            <a:r>
              <a:rPr lang="en-US" dirty="0"/>
              <a:t>once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 can </a:t>
            </a:r>
            <a:r>
              <a:rPr lang="en-US" dirty="0"/>
              <a:t>only go to each place once (or zero times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 two scenarios, we have a </a:t>
            </a:r>
            <a:r>
              <a:rPr lang="en-US" dirty="0"/>
              <a:t>b</a:t>
            </a:r>
            <a:r>
              <a:rPr lang="en-US" dirty="0" smtClean="0"/>
              <a:t>udget for five people ($50 per person)</a:t>
            </a:r>
          </a:p>
          <a:p>
            <a:pPr lvl="1"/>
            <a:r>
              <a:rPr lang="en-US" dirty="0" smtClean="0"/>
              <a:t>In one scenario, we </a:t>
            </a:r>
            <a:r>
              <a:rPr lang="en-US" u="sng" dirty="0" smtClean="0"/>
              <a:t>must</a:t>
            </a:r>
            <a:r>
              <a:rPr lang="en-US" dirty="0" smtClean="0"/>
              <a:t> visit a pizza shoppe in each borough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13459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 Three Scenarios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1630784"/>
              </p:ext>
            </p:extLst>
          </p:nvPr>
        </p:nvGraphicFramePr>
        <p:xfrm>
          <a:off x="134004" y="1520498"/>
          <a:ext cx="887990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4110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1: A $50 (Student) Budget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" y="5806412"/>
            <a:ext cx="1379459" cy="923744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34" y="1376077"/>
            <a:ext cx="6349332" cy="448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49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4499</TotalTime>
  <Words>533</Words>
  <Application>Microsoft Macintosh PowerPoint</Application>
  <PresentationFormat>On-screen Show (4:3)</PresentationFormat>
  <Paragraphs>189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The Problem</vt:lpstr>
      <vt:lpstr>PowerPoint Presentation</vt:lpstr>
      <vt:lpstr>The Attributes</vt:lpstr>
      <vt:lpstr>PowerPoint Presentation</vt:lpstr>
      <vt:lpstr>Problem Formulation</vt:lpstr>
      <vt:lpstr>Part 1: Three Scenarios</vt:lpstr>
      <vt:lpstr>Scenario 1: A $50 (Student) Budget</vt:lpstr>
      <vt:lpstr>OPTIMIZATION FORMULAS</vt:lpstr>
      <vt:lpstr>OPTIMIZATION CONSTRAINTS</vt:lpstr>
      <vt:lpstr>The Results</vt:lpstr>
      <vt:lpstr>PowerPoint Presentation</vt:lpstr>
      <vt:lpstr>Problem Formulation</vt:lpstr>
      <vt:lpstr>PowerPoint Presentation</vt:lpstr>
      <vt:lpstr>TRANSPORTATION FORMULAS</vt:lpstr>
      <vt:lpstr>TRANSPORTATION CONSTRAINTS</vt:lpstr>
      <vt:lpstr>The Optimal “Student” Route</vt:lpstr>
      <vt:lpstr>Benefits/Limitations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Kassen</dc:creator>
  <cp:lastModifiedBy>Diana Kassen</cp:lastModifiedBy>
  <cp:revision>92</cp:revision>
  <dcterms:created xsi:type="dcterms:W3CDTF">2011-11-30T21:37:26Z</dcterms:created>
  <dcterms:modified xsi:type="dcterms:W3CDTF">2011-12-12T17:39:51Z</dcterms:modified>
</cp:coreProperties>
</file>